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FF4A-0F63-43D0-AC13-096153226B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B7BB4B-519D-49FF-BEA9-44744552D2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48DF5E-55FD-4312-A70B-281B8D040E4B}"/>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C96163A6-9BB5-42E0-B894-264D716D9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90513-4962-45CE-B2AD-A256904DFEDD}"/>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3921734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59A5A-5DFE-490B-8546-A9B466BCF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BF6EA3-30A0-489B-9F58-026B28405F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57A3F-0AB5-4E64-9A20-6C8DBA4AD35E}"/>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BF2AAC0B-AFD7-4665-A642-3A7290344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3F669E-24E9-40A9-80E6-08B505A03BFE}"/>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405348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75D2C3-7144-48CE-AE2A-8168865FB7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FF6795-5BD0-4727-8800-B6524C25428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0EE80-C947-4EF5-8C5D-38C008DFCA86}"/>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D8A3D44A-27B7-48A2-AC79-B3D583087D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BEBC9D-EA6C-43B1-996A-8E1396BA2CA3}"/>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4138296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0CB3-4A34-4E0E-B64D-3FA5A4A8CE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731673-E319-4FBA-B7D9-A67EAB0F00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8A6523-1095-4C25-9169-CEFDB6FE4BC1}"/>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972B89F1-C665-4932-B99F-E6739AA3FA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A0B4F6-CA98-43E9-9BDB-E64B7A9B56D9}"/>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224468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0F9B7-C967-4292-8412-07E8BD6BCE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F16355-CDAA-4E04-8D41-37B6E6AD25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520904-3DB0-426C-A824-64AD4AFB2540}"/>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17093481-3F94-4C14-B21A-9CB1A37B8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F33412-FD40-491C-B611-35E04D383462}"/>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4192168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D0E5B-B0D9-4DBC-9267-FE43307769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236D72-46EB-4705-BB2A-9572EA8BAE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45082E-3869-4849-B050-DB744B8DF4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729BD4-FCC4-4141-B19E-61B475AA63A2}"/>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6" name="Footer Placeholder 5">
            <a:extLst>
              <a:ext uri="{FF2B5EF4-FFF2-40B4-BE49-F238E27FC236}">
                <a16:creationId xmlns:a16="http://schemas.microsoft.com/office/drawing/2014/main" id="{7A25B7BA-C15E-4CDA-8436-3EC46D3714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4F054-FB62-4D51-97DC-35C7AB859B62}"/>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112981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858D1-F746-4C68-A50A-F24E409C96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081BB6-4204-42AC-B384-A1ED1360DB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8779918-D8B7-4996-B93F-B5810BEE5D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C7C84A-AAA6-4D55-A30B-BD1EF5D503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CA127C8-5DFE-441C-AFB1-4A48874B027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09BB1F-AC38-4447-9694-E98F1956D6AC}"/>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8" name="Footer Placeholder 7">
            <a:extLst>
              <a:ext uri="{FF2B5EF4-FFF2-40B4-BE49-F238E27FC236}">
                <a16:creationId xmlns:a16="http://schemas.microsoft.com/office/drawing/2014/main" id="{E850EDE4-86FF-4ECB-BE48-A1D6F43B6C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9436BA-C6CD-4FE5-AD97-4C9C6CE4802A}"/>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3606789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2763-420E-455F-95D3-5E0A62D450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FA60B1-CE23-447F-9C8F-8DF54A8E450B}"/>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4" name="Footer Placeholder 3">
            <a:extLst>
              <a:ext uri="{FF2B5EF4-FFF2-40B4-BE49-F238E27FC236}">
                <a16:creationId xmlns:a16="http://schemas.microsoft.com/office/drawing/2014/main" id="{111BEFEC-D88D-458E-AC2D-F10D3E5209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E0410B-0EDD-4605-9A7B-1BAFE2D7D07B}"/>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261880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0AC084-2C39-44ED-A54D-8FF9CCBADDAB}"/>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3" name="Footer Placeholder 2">
            <a:extLst>
              <a:ext uri="{FF2B5EF4-FFF2-40B4-BE49-F238E27FC236}">
                <a16:creationId xmlns:a16="http://schemas.microsoft.com/office/drawing/2014/main" id="{C58DB0D3-1191-4D60-8A7E-723A195824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CE8711-854E-4931-A009-57A9326E28E2}"/>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50119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51A1-DAAA-46CE-9DA2-C055031B96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9D352C-D0EF-49CC-8346-5E379E08F8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42480F-D37C-4D59-897D-8D025FEA01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F1894E-2EEC-4E6B-A10D-6351BE2F36E0}"/>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6" name="Footer Placeholder 5">
            <a:extLst>
              <a:ext uri="{FF2B5EF4-FFF2-40B4-BE49-F238E27FC236}">
                <a16:creationId xmlns:a16="http://schemas.microsoft.com/office/drawing/2014/main" id="{C8C03801-424D-4475-94DC-948DECBD54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CDBE25-AB44-49EF-8A5F-04ADFEB985B8}"/>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3746039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7811E-5DCD-4BAD-B779-83F8DB374F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C3742C-4B25-44DA-B208-B5BC7821B2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80D8C5-8857-4447-BFCF-D087384B82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F3A9AB-2A71-4F40-8F9C-0B5276186F93}"/>
              </a:ext>
            </a:extLst>
          </p:cNvPr>
          <p:cNvSpPr>
            <a:spLocks noGrp="1"/>
          </p:cNvSpPr>
          <p:nvPr>
            <p:ph type="dt" sz="half" idx="10"/>
          </p:nvPr>
        </p:nvSpPr>
        <p:spPr/>
        <p:txBody>
          <a:bodyPr/>
          <a:lstStyle/>
          <a:p>
            <a:fld id="{261CBC0A-DAF2-4416-8741-849A42560B1F}" type="datetimeFigureOut">
              <a:rPr lang="en-US" smtClean="0"/>
              <a:t>10/10/2022</a:t>
            </a:fld>
            <a:endParaRPr lang="en-US"/>
          </a:p>
        </p:txBody>
      </p:sp>
      <p:sp>
        <p:nvSpPr>
          <p:cNvPr id="6" name="Footer Placeholder 5">
            <a:extLst>
              <a:ext uri="{FF2B5EF4-FFF2-40B4-BE49-F238E27FC236}">
                <a16:creationId xmlns:a16="http://schemas.microsoft.com/office/drawing/2014/main" id="{F40D3154-1353-44EC-9FFB-0146234EEE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4F8360-1647-4BB1-AE3B-FF2FD3F0D1B1}"/>
              </a:ext>
            </a:extLst>
          </p:cNvPr>
          <p:cNvSpPr>
            <a:spLocks noGrp="1"/>
          </p:cNvSpPr>
          <p:nvPr>
            <p:ph type="sldNum" sz="quarter" idx="12"/>
          </p:nvPr>
        </p:nvSpPr>
        <p:spPr/>
        <p:txBody>
          <a:bodyPr/>
          <a:lstStyle/>
          <a:p>
            <a:fld id="{7F84EC5F-3896-4AA4-AEDF-CA1EB98E6262}" type="slidenum">
              <a:rPr lang="en-US" smtClean="0"/>
              <a:t>‹#›</a:t>
            </a:fld>
            <a:endParaRPr lang="en-US"/>
          </a:p>
        </p:txBody>
      </p:sp>
    </p:spTree>
    <p:extLst>
      <p:ext uri="{BB962C8B-B14F-4D97-AF65-F5344CB8AC3E}">
        <p14:creationId xmlns:p14="http://schemas.microsoft.com/office/powerpoint/2010/main" val="557504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A7604D-7531-45A8-91F8-40029CD791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782441-1BE3-4D69-B8A6-4BFB9AE204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84AA9-771E-43C9-9283-D7FF1317E5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CBC0A-DAF2-4416-8741-849A42560B1F}" type="datetimeFigureOut">
              <a:rPr lang="en-US" smtClean="0"/>
              <a:t>10/10/2022</a:t>
            </a:fld>
            <a:endParaRPr lang="en-US"/>
          </a:p>
        </p:txBody>
      </p:sp>
      <p:sp>
        <p:nvSpPr>
          <p:cNvPr id="5" name="Footer Placeholder 4">
            <a:extLst>
              <a:ext uri="{FF2B5EF4-FFF2-40B4-BE49-F238E27FC236}">
                <a16:creationId xmlns:a16="http://schemas.microsoft.com/office/drawing/2014/main" id="{1B175DD3-04EB-4D29-A7DE-B126216B90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314992-347B-44F4-B9B7-C43BF0189F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4EC5F-3896-4AA4-AEDF-CA1EB98E6262}" type="slidenum">
              <a:rPr lang="en-US" smtClean="0"/>
              <a:t>‹#›</a:t>
            </a:fld>
            <a:endParaRPr lang="en-US"/>
          </a:p>
        </p:txBody>
      </p:sp>
    </p:spTree>
    <p:extLst>
      <p:ext uri="{BB962C8B-B14F-4D97-AF65-F5344CB8AC3E}">
        <p14:creationId xmlns:p14="http://schemas.microsoft.com/office/powerpoint/2010/main" val="336316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214D-2469-4CA6-999B-B186B945B0DE}"/>
              </a:ext>
            </a:extLst>
          </p:cNvPr>
          <p:cNvSpPr>
            <a:spLocks noGrp="1"/>
          </p:cNvSpPr>
          <p:nvPr>
            <p:ph type="ctrTitle"/>
          </p:nvPr>
        </p:nvSpPr>
        <p:spPr/>
        <p:txBody>
          <a:bodyPr/>
          <a:lstStyle/>
          <a:p>
            <a:r>
              <a:rPr lang="en-US" dirty="0"/>
              <a:t>Noël Carroll’s</a:t>
            </a:r>
            <a:br>
              <a:rPr lang="en-US" dirty="0"/>
            </a:br>
            <a:r>
              <a:rPr lang="en-US" dirty="0"/>
              <a:t>“Film, Emotion, and Genre”</a:t>
            </a:r>
          </a:p>
        </p:txBody>
      </p:sp>
      <p:sp>
        <p:nvSpPr>
          <p:cNvPr id="3" name="Subtitle 2">
            <a:extLst>
              <a:ext uri="{FF2B5EF4-FFF2-40B4-BE49-F238E27FC236}">
                <a16:creationId xmlns:a16="http://schemas.microsoft.com/office/drawing/2014/main" id="{FF05F8C0-4C7F-4A17-9433-01B5E1F36F71}"/>
              </a:ext>
            </a:extLst>
          </p:cNvPr>
          <p:cNvSpPr>
            <a:spLocks noGrp="1"/>
          </p:cNvSpPr>
          <p:nvPr>
            <p:ph type="subTitle" idx="1"/>
          </p:nvPr>
        </p:nvSpPr>
        <p:spPr>
          <a:xfrm>
            <a:off x="1524000" y="3602038"/>
            <a:ext cx="9144000" cy="2675194"/>
          </a:xfrm>
        </p:spPr>
        <p:txBody>
          <a:bodyPr>
            <a:normAutofit/>
          </a:bodyPr>
          <a:lstStyle/>
          <a:p>
            <a:r>
              <a:rPr lang="en-US" b="1" dirty="0"/>
              <a:t>Film and Affect</a:t>
            </a:r>
          </a:p>
          <a:p>
            <a:r>
              <a:rPr lang="en-US" dirty="0"/>
              <a:t>“…</a:t>
            </a:r>
            <a:r>
              <a:rPr lang="en-US" i="1" dirty="0"/>
              <a:t>affect</a:t>
            </a:r>
            <a:r>
              <a:rPr lang="en-US" dirty="0"/>
              <a:t> is the glue that holds the audience’s attention to the screen on a moment-to-moment basis.”[217Lt]</a:t>
            </a:r>
          </a:p>
          <a:p>
            <a:r>
              <a:rPr lang="en-US" dirty="0"/>
              <a:t>Upshot: </a:t>
            </a:r>
            <a:r>
              <a:rPr lang="en-US" i="1" dirty="0"/>
              <a:t>affect </a:t>
            </a:r>
            <a:r>
              <a:rPr lang="en-US" dirty="0"/>
              <a:t>is </a:t>
            </a:r>
            <a:r>
              <a:rPr lang="en-US" b="1" dirty="0"/>
              <a:t>essential</a:t>
            </a:r>
            <a:r>
              <a:rPr lang="en-US" dirty="0"/>
              <a:t> to the </a:t>
            </a:r>
            <a:r>
              <a:rPr lang="en-US" i="1" dirty="0"/>
              <a:t>film viewer’s experience.</a:t>
            </a:r>
            <a:endParaRPr lang="en-US" dirty="0"/>
          </a:p>
          <a:p>
            <a:r>
              <a:rPr lang="en-US" dirty="0"/>
              <a:t>Possible Corollary: Does this mean that a film that produces no affect in the viewer is a failure?</a:t>
            </a:r>
          </a:p>
          <a:p>
            <a:endParaRPr lang="en-US" dirty="0"/>
          </a:p>
        </p:txBody>
      </p:sp>
    </p:spTree>
    <p:extLst>
      <p:ext uri="{BB962C8B-B14F-4D97-AF65-F5344CB8AC3E}">
        <p14:creationId xmlns:p14="http://schemas.microsoft.com/office/powerpoint/2010/main" val="381068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618545"/>
            <a:ext cx="10515600" cy="5620909"/>
          </a:xfrm>
        </p:spPr>
        <p:txBody>
          <a:bodyPr>
            <a:noAutofit/>
          </a:bodyPr>
          <a:lstStyle/>
          <a:p>
            <a:pPr marL="0" indent="0">
              <a:lnSpc>
                <a:spcPts val="2400"/>
              </a:lnSpc>
              <a:spcBef>
                <a:spcPts val="600"/>
              </a:spcBef>
              <a:buNone/>
            </a:pPr>
            <a:r>
              <a:rPr lang="en-US" sz="2400" dirty="0"/>
              <a:t>JP: note that this ‘predigested/sorted/directed feature of the set of stimuli designed to provoke certain specific emotions’ makes watching a film </a:t>
            </a:r>
            <a:r>
              <a:rPr lang="en-US" sz="2400" i="1" dirty="0"/>
              <a:t>more emotionally intense </a:t>
            </a:r>
            <a:r>
              <a:rPr lang="en-US" sz="2400" dirty="0"/>
              <a:t>at least in part because the signs that the stimuli properly fall under the category of </a:t>
            </a:r>
            <a:r>
              <a:rPr lang="en-US" sz="2400" i="1" dirty="0"/>
              <a:t>dangerous/harmful </a:t>
            </a:r>
            <a:r>
              <a:rPr lang="en-US" sz="2400" dirty="0"/>
              <a:t>are unmistakable, emphasized without any contrary stimuli to cause us to pause on the way to the emotion they usually produce. For that reason, we are more likely to experience </a:t>
            </a:r>
            <a:r>
              <a:rPr lang="en-US" sz="2400" i="1" dirty="0"/>
              <a:t>fear</a:t>
            </a:r>
            <a:r>
              <a:rPr lang="en-US" sz="2400" dirty="0"/>
              <a:t>, and often, </a:t>
            </a:r>
            <a:r>
              <a:rPr lang="en-US" sz="2400" i="1" dirty="0"/>
              <a:t>more intensely </a:t>
            </a:r>
            <a:r>
              <a:rPr lang="en-US" sz="2400" dirty="0"/>
              <a:t>than usual (thanks to the focused emphasis of a well-made film on the things that </a:t>
            </a:r>
            <a:r>
              <a:rPr lang="en-US" sz="2400" i="1" dirty="0"/>
              <a:t>frighten us!</a:t>
            </a:r>
            <a:r>
              <a:rPr lang="en-US" sz="2400" dirty="0"/>
              <a:t> [i.e., the ‘special phenomenological glow’ that the perceptual focus that emotions produce can bring with it]).</a:t>
            </a:r>
          </a:p>
          <a:p>
            <a:pPr marL="0" indent="0">
              <a:lnSpc>
                <a:spcPts val="2400"/>
              </a:lnSpc>
              <a:spcBef>
                <a:spcPts val="600"/>
              </a:spcBef>
              <a:buNone/>
            </a:pPr>
            <a:r>
              <a:rPr lang="en-US" sz="2400" dirty="0">
                <a:highlight>
                  <a:srgbClr val="FFFF00"/>
                </a:highlight>
              </a:rPr>
              <a:t>Upshot</a:t>
            </a:r>
            <a:r>
              <a:rPr lang="en-US" sz="2400" dirty="0"/>
              <a:t>: on NC’s account of film-provoked emotion, </a:t>
            </a:r>
            <a:r>
              <a:rPr lang="en-US" sz="2400" i="1" dirty="0" err="1"/>
              <a:t>criterially</a:t>
            </a:r>
            <a:r>
              <a:rPr lang="en-US" sz="2400" i="1" dirty="0"/>
              <a:t> </a:t>
            </a:r>
            <a:r>
              <a:rPr lang="en-US" sz="2400" i="1" dirty="0" err="1"/>
              <a:t>prefocused</a:t>
            </a:r>
            <a:r>
              <a:rPr lang="en-US" sz="2400" i="1" dirty="0"/>
              <a:t> film text </a:t>
            </a:r>
            <a:r>
              <a:rPr lang="en-US" sz="2400" dirty="0"/>
              <a:t>produces the </a:t>
            </a:r>
            <a:r>
              <a:rPr lang="en-US" sz="2400" i="1" dirty="0"/>
              <a:t>emotive focus </a:t>
            </a:r>
            <a:r>
              <a:rPr lang="en-US" sz="2400" dirty="0"/>
              <a:t>of the audience.</a:t>
            </a:r>
          </a:p>
          <a:p>
            <a:pPr marL="0" indent="0">
              <a:spcBef>
                <a:spcPts val="600"/>
              </a:spcBef>
              <a:buNone/>
            </a:pPr>
            <a:r>
              <a:rPr lang="en-US" sz="2400" dirty="0"/>
              <a:t>BUT: NC knows that the </a:t>
            </a:r>
            <a:r>
              <a:rPr lang="en-US" sz="2400" b="1" dirty="0"/>
              <a:t>successful production of </a:t>
            </a:r>
            <a:r>
              <a:rPr lang="en-US" sz="2400" b="1" i="1" dirty="0"/>
              <a:t>emotive focus </a:t>
            </a:r>
            <a:r>
              <a:rPr lang="en-US" sz="2400" b="1" dirty="0"/>
              <a:t>in an audience</a:t>
            </a:r>
            <a:r>
              <a:rPr lang="en-US" sz="2400" dirty="0"/>
              <a:t> depends on </a:t>
            </a:r>
            <a:r>
              <a:rPr lang="en-US" sz="2400" u="sng" dirty="0"/>
              <a:t>something more</a:t>
            </a:r>
            <a:r>
              <a:rPr lang="en-US" sz="2400" dirty="0"/>
              <a:t> than the existence of the </a:t>
            </a:r>
            <a:r>
              <a:rPr lang="en-US" sz="2400" i="1" dirty="0" err="1"/>
              <a:t>criterially</a:t>
            </a:r>
            <a:r>
              <a:rPr lang="en-US" sz="2400" i="1" dirty="0"/>
              <a:t> </a:t>
            </a:r>
            <a:r>
              <a:rPr lang="en-US" sz="2400" i="1" dirty="0" err="1"/>
              <a:t>prefocused</a:t>
            </a:r>
            <a:r>
              <a:rPr lang="en-US" sz="2400" i="1" dirty="0"/>
              <a:t> film text</a:t>
            </a:r>
            <a:r>
              <a:rPr lang="en-US" sz="2400" dirty="0"/>
              <a:t>. What is that </a:t>
            </a:r>
            <a:r>
              <a:rPr lang="en-US" sz="2400" u="sng" dirty="0"/>
              <a:t>something more</a:t>
            </a:r>
            <a:r>
              <a:rPr lang="en-US" sz="2400" dirty="0"/>
              <a:t>?</a:t>
            </a:r>
          </a:p>
          <a:p>
            <a:pPr marL="0" indent="0">
              <a:spcBef>
                <a:spcPts val="600"/>
              </a:spcBef>
              <a:buNone/>
            </a:pPr>
            <a:r>
              <a:rPr lang="en-US" sz="2400" dirty="0"/>
              <a:t>NC suggests that “the narrative must invest the viewer with certain concerns about the fictional characters and events….”[223Lb/Rt]</a:t>
            </a:r>
          </a:p>
          <a:p>
            <a:pPr marL="0" indent="0">
              <a:spcBef>
                <a:spcPts val="600"/>
              </a:spcBef>
              <a:buNone/>
            </a:pPr>
            <a:r>
              <a:rPr lang="en-US" sz="2400" dirty="0">
                <a:highlight>
                  <a:srgbClr val="FFFF00"/>
                </a:highlight>
              </a:rPr>
              <a:t>Upshot</a:t>
            </a:r>
            <a:r>
              <a:rPr lang="en-US" sz="2400" dirty="0"/>
              <a:t>: the viewer has to </a:t>
            </a:r>
            <a:r>
              <a:rPr lang="en-US" sz="2400" i="1" dirty="0"/>
              <a:t>care about the characters </a:t>
            </a:r>
            <a:r>
              <a:rPr lang="en-US" sz="2400" dirty="0"/>
              <a:t>(at least some of them).</a:t>
            </a:r>
          </a:p>
          <a:p>
            <a:pPr marL="0" indent="0">
              <a:lnSpc>
                <a:spcPts val="2400"/>
              </a:lnSpc>
              <a:spcBef>
                <a:spcPts val="600"/>
              </a:spcBef>
              <a:buNone/>
            </a:pPr>
            <a:endParaRPr lang="en-US" sz="2400" dirty="0"/>
          </a:p>
        </p:txBody>
      </p:sp>
    </p:spTree>
    <p:extLst>
      <p:ext uri="{BB962C8B-B14F-4D97-AF65-F5344CB8AC3E}">
        <p14:creationId xmlns:p14="http://schemas.microsoft.com/office/powerpoint/2010/main" val="172981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618545"/>
            <a:ext cx="10515600" cy="5620909"/>
          </a:xfrm>
        </p:spPr>
        <p:txBody>
          <a:bodyPr>
            <a:noAutofit/>
          </a:bodyPr>
          <a:lstStyle/>
          <a:p>
            <a:pPr marL="0" indent="0">
              <a:lnSpc>
                <a:spcPts val="2400"/>
              </a:lnSpc>
              <a:spcBef>
                <a:spcPts val="0"/>
              </a:spcBef>
              <a:buNone/>
            </a:pPr>
            <a:r>
              <a:rPr lang="en-US" sz="2200" dirty="0"/>
              <a:t>     </a:t>
            </a:r>
            <a:r>
              <a:rPr lang="en-US" sz="2200" dirty="0">
                <a:highlight>
                  <a:srgbClr val="FFFF00"/>
                </a:highlight>
              </a:rPr>
              <a:t>JP: True</a:t>
            </a:r>
            <a:r>
              <a:rPr lang="en-US" sz="2200" dirty="0"/>
              <a:t>? What about films in which one is not ‘gripped’ by </a:t>
            </a:r>
            <a:r>
              <a:rPr lang="en-US" sz="2200" b="1" dirty="0"/>
              <a:t>any</a:t>
            </a:r>
            <a:r>
              <a:rPr lang="en-US" sz="2200" dirty="0"/>
              <a:t> characters? Can we think of any examples of good films that we enjoy but which have no characters we care about? (NOTE: this amounts to the suggestion that sometimes films </a:t>
            </a:r>
            <a:r>
              <a:rPr lang="en-US" sz="2200" b="1" dirty="0"/>
              <a:t>do not evoke emotion</a:t>
            </a:r>
            <a:r>
              <a:rPr lang="en-US" sz="2200" dirty="0"/>
              <a:t> and </a:t>
            </a:r>
            <a:r>
              <a:rPr lang="en-US" sz="2200" b="1" dirty="0"/>
              <a:t>nonetheless are gripping</a:t>
            </a:r>
            <a:r>
              <a:rPr lang="en-US" sz="2200" dirty="0"/>
              <a:t> for purely aesthetic reasons [incredible images, beautiful music, a state of mind that is more like that achieved in meditation or in appreciation of, e.g., the beauty of nature])</a:t>
            </a:r>
          </a:p>
          <a:p>
            <a:pPr marL="0" indent="0">
              <a:lnSpc>
                <a:spcPts val="2400"/>
              </a:lnSpc>
              <a:spcBef>
                <a:spcPts val="0"/>
              </a:spcBef>
              <a:buNone/>
            </a:pPr>
            <a:r>
              <a:rPr lang="en-US" sz="2200" dirty="0"/>
              <a:t>     </a:t>
            </a:r>
            <a:r>
              <a:rPr lang="en-US" sz="2200" dirty="0">
                <a:highlight>
                  <a:srgbClr val="FFFF00"/>
                </a:highlight>
              </a:rPr>
              <a:t>Caveat</a:t>
            </a:r>
            <a:r>
              <a:rPr lang="en-US" sz="2200" dirty="0"/>
              <a:t>: NC’s account is directed at a subset of possible films: “narrative fiction films” and so restricted, it may well be that the counterexamples just suggested simply are </a:t>
            </a:r>
            <a:r>
              <a:rPr lang="en-US" sz="2200" i="1" dirty="0"/>
              <a:t>not ‘narrative fiction films’</a:t>
            </a:r>
            <a:r>
              <a:rPr lang="en-US" sz="2200" dirty="0"/>
              <a:t>.</a:t>
            </a:r>
          </a:p>
          <a:p>
            <a:pPr marL="0" indent="0">
              <a:lnSpc>
                <a:spcPts val="2400"/>
              </a:lnSpc>
              <a:spcBef>
                <a:spcPts val="0"/>
              </a:spcBef>
              <a:buNone/>
            </a:pPr>
            <a:r>
              <a:rPr lang="en-US" sz="2200" dirty="0"/>
              <a:t>     One final aspect of how audiences respond emotionally to narrative fiction films: if the ‘pro attitude’ promoted by the </a:t>
            </a:r>
            <a:r>
              <a:rPr lang="en-US" sz="2200" i="1" dirty="0" err="1"/>
              <a:t>criterially</a:t>
            </a:r>
            <a:r>
              <a:rPr lang="en-US" sz="2200" i="1" dirty="0"/>
              <a:t> </a:t>
            </a:r>
            <a:r>
              <a:rPr lang="en-US" sz="2200" i="1" dirty="0" err="1"/>
              <a:t>prefocused</a:t>
            </a:r>
            <a:r>
              <a:rPr lang="en-US" sz="2200" i="1" dirty="0"/>
              <a:t> film text </a:t>
            </a:r>
            <a:r>
              <a:rPr lang="en-US" sz="2200" dirty="0"/>
              <a:t>is satisfied by how things turn out in the film, the response is </a:t>
            </a:r>
            <a:r>
              <a:rPr lang="en-US" sz="2200" b="1" dirty="0"/>
              <a:t>euphoria</a:t>
            </a:r>
            <a:r>
              <a:rPr lang="en-US" sz="2200" dirty="0"/>
              <a:t> (to some degree), whereas if things turn out in a way that conflicts with the preferences associated with that ‘pro attitude’, the response will be </a:t>
            </a:r>
            <a:r>
              <a:rPr lang="en-US" sz="2200" b="1" dirty="0"/>
              <a:t>dysphoric</a:t>
            </a:r>
            <a:r>
              <a:rPr lang="en-US" sz="2200" dirty="0"/>
              <a:t>.</a:t>
            </a:r>
          </a:p>
          <a:p>
            <a:pPr marL="0" indent="0">
              <a:lnSpc>
                <a:spcPts val="2400"/>
              </a:lnSpc>
              <a:spcBef>
                <a:spcPts val="0"/>
              </a:spcBef>
              <a:buNone/>
            </a:pPr>
            <a:r>
              <a:rPr lang="en-US" sz="2200" dirty="0"/>
              <a:t>     JP: NC’s theory needs to be modified to take into account </a:t>
            </a:r>
            <a:r>
              <a:rPr lang="en-US" sz="2200" b="1" dirty="0"/>
              <a:t>preexisting audience preferences and expectations</a:t>
            </a:r>
            <a:r>
              <a:rPr lang="en-US" sz="2200" dirty="0"/>
              <a:t> as those often </a:t>
            </a:r>
            <a:r>
              <a:rPr lang="en-US" sz="2200" b="1" dirty="0"/>
              <a:t>override</a:t>
            </a:r>
            <a:r>
              <a:rPr lang="en-US" sz="2200" dirty="0"/>
              <a:t> or </a:t>
            </a:r>
            <a:r>
              <a:rPr lang="en-US" sz="2200" b="1" dirty="0"/>
              <a:t>interfere</a:t>
            </a:r>
            <a:r>
              <a:rPr lang="en-US" sz="2200" dirty="0"/>
              <a:t> with the effectiveness of the </a:t>
            </a:r>
            <a:r>
              <a:rPr lang="en-US" sz="2200" i="1" dirty="0"/>
              <a:t>criterial </a:t>
            </a:r>
            <a:r>
              <a:rPr lang="en-US" sz="2200" i="1" dirty="0" err="1"/>
              <a:t>prefocused</a:t>
            </a:r>
            <a:r>
              <a:rPr lang="en-US" sz="2200" i="1" dirty="0"/>
              <a:t> film text</a:t>
            </a:r>
            <a:r>
              <a:rPr lang="en-US" sz="2200" dirty="0"/>
              <a:t>. (e.g., my friend who hated Tom Cruise, refused to respond appropriately to </a:t>
            </a:r>
            <a:r>
              <a:rPr lang="en-US" sz="2200" i="1" dirty="0"/>
              <a:t>Top Gun </a:t>
            </a:r>
            <a:r>
              <a:rPr lang="en-US" sz="2200" dirty="0"/>
              <a:t>even though the film is very well-made in the </a:t>
            </a:r>
            <a:r>
              <a:rPr lang="en-US" sz="2200" i="1" dirty="0"/>
              <a:t>criterial </a:t>
            </a:r>
            <a:r>
              <a:rPr lang="en-US" sz="2200" i="1" dirty="0" err="1"/>
              <a:t>prefocused</a:t>
            </a:r>
            <a:r>
              <a:rPr lang="en-US" sz="2200" i="1" dirty="0"/>
              <a:t> film text</a:t>
            </a:r>
            <a:r>
              <a:rPr lang="en-US" sz="2200" dirty="0"/>
              <a:t> sense!)</a:t>
            </a:r>
          </a:p>
        </p:txBody>
      </p:sp>
    </p:spTree>
    <p:extLst>
      <p:ext uri="{BB962C8B-B14F-4D97-AF65-F5344CB8AC3E}">
        <p14:creationId xmlns:p14="http://schemas.microsoft.com/office/powerpoint/2010/main" val="176695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7C878-F1FA-44FB-86A7-339F5723592F}"/>
              </a:ext>
            </a:extLst>
          </p:cNvPr>
          <p:cNvSpPr>
            <a:spLocks noGrp="1"/>
          </p:cNvSpPr>
          <p:nvPr>
            <p:ph type="title"/>
          </p:nvPr>
        </p:nvSpPr>
        <p:spPr>
          <a:xfrm>
            <a:off x="838200" y="328056"/>
            <a:ext cx="10515600" cy="425706"/>
          </a:xfrm>
        </p:spPr>
        <p:txBody>
          <a:bodyPr>
            <a:normAutofit fontScale="90000"/>
          </a:bodyPr>
          <a:lstStyle/>
          <a:p>
            <a:pPr algn="ctr"/>
            <a:r>
              <a:rPr lang="en-US" sz="3200" b="1" dirty="0"/>
              <a:t>Film and Genre</a:t>
            </a:r>
          </a:p>
        </p:txBody>
      </p:sp>
      <p:sp>
        <p:nvSpPr>
          <p:cNvPr id="3" name="Content Placeholder 2">
            <a:extLst>
              <a:ext uri="{FF2B5EF4-FFF2-40B4-BE49-F238E27FC236}">
                <a16:creationId xmlns:a16="http://schemas.microsoft.com/office/drawing/2014/main" id="{44BDCB7A-9EDF-4D28-B956-39A9E3900F9E}"/>
              </a:ext>
            </a:extLst>
          </p:cNvPr>
          <p:cNvSpPr>
            <a:spLocks noGrp="1"/>
          </p:cNvSpPr>
          <p:nvPr>
            <p:ph idx="1"/>
          </p:nvPr>
        </p:nvSpPr>
        <p:spPr>
          <a:xfrm>
            <a:off x="838200" y="784054"/>
            <a:ext cx="10515600" cy="4418142"/>
          </a:xfrm>
        </p:spPr>
        <p:txBody>
          <a:bodyPr>
            <a:noAutofit/>
          </a:bodyPr>
          <a:lstStyle/>
          <a:p>
            <a:pPr marL="0" indent="0">
              <a:lnSpc>
                <a:spcPts val="2400"/>
              </a:lnSpc>
              <a:buNone/>
            </a:pPr>
            <a:r>
              <a:rPr lang="en-US" sz="2400" dirty="0"/>
              <a:t>NC thinks that because </a:t>
            </a:r>
            <a:r>
              <a:rPr lang="en-US" sz="2400" u="sng" dirty="0"/>
              <a:t>genre films</a:t>
            </a:r>
            <a:r>
              <a:rPr lang="en-US" sz="2400" dirty="0"/>
              <a:t> are especially good at </a:t>
            </a:r>
            <a:r>
              <a:rPr lang="en-US" sz="2400" u="sng" dirty="0"/>
              <a:t>emotive address</a:t>
            </a:r>
            <a:r>
              <a:rPr lang="en-US" sz="2400" dirty="0"/>
              <a:t> (=the set of background information that the </a:t>
            </a:r>
            <a:r>
              <a:rPr lang="en-US" sz="2400" i="1" dirty="0" err="1"/>
              <a:t>criterially</a:t>
            </a:r>
            <a:r>
              <a:rPr lang="en-US" sz="2400" i="1" dirty="0"/>
              <a:t> </a:t>
            </a:r>
            <a:r>
              <a:rPr lang="en-US" sz="2400" i="1" dirty="0" err="1"/>
              <a:t>prefocused</a:t>
            </a:r>
            <a:r>
              <a:rPr lang="en-US" sz="2400" i="1" dirty="0"/>
              <a:t> film text </a:t>
            </a:r>
            <a:r>
              <a:rPr lang="en-US" sz="2400" dirty="0"/>
              <a:t>presupposes and the audience must already posses in order to be affected by the film text in the way the filmmaker intends). For that reason, genre films are a good place to look to test his theory.</a:t>
            </a:r>
          </a:p>
          <a:p>
            <a:pPr marL="0" indent="0" algn="ctr">
              <a:lnSpc>
                <a:spcPts val="2400"/>
              </a:lnSpc>
              <a:buNone/>
            </a:pPr>
            <a:r>
              <a:rPr lang="en-US" sz="2400" u="sng" dirty="0"/>
              <a:t>Genre films specialize in certain ‘pre-ordained’ emotions</a:t>
            </a:r>
            <a:r>
              <a:rPr lang="en-US" sz="2400" dirty="0"/>
              <a:t>:</a:t>
            </a:r>
          </a:p>
          <a:p>
            <a:pPr marL="0" indent="0">
              <a:buNone/>
            </a:pPr>
            <a:r>
              <a:rPr lang="en-US" sz="2400" u="sng" dirty="0"/>
              <a:t>Tragedy </a:t>
            </a:r>
            <a:r>
              <a:rPr lang="en-US" sz="2400" dirty="0"/>
              <a:t>specializes in arousing fear and pity.</a:t>
            </a:r>
          </a:p>
          <a:p>
            <a:pPr marL="0" indent="0">
              <a:buNone/>
            </a:pPr>
            <a:r>
              <a:rPr lang="en-US" sz="2400" u="sng" dirty="0"/>
              <a:t>Melodrama</a:t>
            </a:r>
            <a:r>
              <a:rPr lang="en-US" sz="2400" dirty="0"/>
              <a:t> specializes in arousing </a:t>
            </a:r>
            <a:r>
              <a:rPr lang="en-US" sz="2400" i="1" dirty="0"/>
              <a:t>sadness</a:t>
            </a:r>
            <a:r>
              <a:rPr lang="en-US" sz="2400" dirty="0"/>
              <a:t> (crying) and </a:t>
            </a:r>
            <a:r>
              <a:rPr lang="en-US" sz="2400" i="1" dirty="0"/>
              <a:t>pity</a:t>
            </a:r>
            <a:r>
              <a:rPr lang="en-US" sz="2400" dirty="0"/>
              <a:t> through misfortunes </a:t>
            </a:r>
            <a:r>
              <a:rPr lang="en-US" sz="2400" i="1" dirty="0"/>
              <a:t>suffered </a:t>
            </a:r>
            <a:r>
              <a:rPr lang="en-US" sz="2400" dirty="0"/>
              <a:t>by protagonists, including suffering they </a:t>
            </a:r>
            <a:r>
              <a:rPr lang="en-US" sz="2400" i="1" dirty="0"/>
              <a:t>deliberately undergo in service of another character </a:t>
            </a:r>
            <a:r>
              <a:rPr lang="en-US" sz="2400" dirty="0"/>
              <a:t>thus arousing what NC calls a “compound emotion”: </a:t>
            </a:r>
            <a:r>
              <a:rPr lang="en-US" sz="2400" i="1" dirty="0"/>
              <a:t>sadness </a:t>
            </a:r>
            <a:r>
              <a:rPr lang="en-US" sz="2400" dirty="0"/>
              <a:t>combined with </a:t>
            </a:r>
            <a:r>
              <a:rPr lang="en-US" sz="2400" i="1" dirty="0"/>
              <a:t>admiration</a:t>
            </a:r>
            <a:r>
              <a:rPr lang="en-US" sz="2400" dirty="0"/>
              <a:t>. This helps to prevent a melodrama from becoming </a:t>
            </a:r>
            <a:r>
              <a:rPr lang="en-US" sz="2400" b="1" dirty="0"/>
              <a:t>dystopian</a:t>
            </a:r>
            <a:r>
              <a:rPr lang="en-US" sz="2400" dirty="0"/>
              <a:t>.</a:t>
            </a:r>
          </a:p>
        </p:txBody>
      </p:sp>
    </p:spTree>
    <p:extLst>
      <p:ext uri="{BB962C8B-B14F-4D97-AF65-F5344CB8AC3E}">
        <p14:creationId xmlns:p14="http://schemas.microsoft.com/office/powerpoint/2010/main" val="1123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CB7A-9EDF-4D28-B956-39A9E3900F9E}"/>
              </a:ext>
            </a:extLst>
          </p:cNvPr>
          <p:cNvSpPr>
            <a:spLocks noGrp="1"/>
          </p:cNvSpPr>
          <p:nvPr>
            <p:ph idx="1"/>
          </p:nvPr>
        </p:nvSpPr>
        <p:spPr>
          <a:xfrm>
            <a:off x="838200" y="784054"/>
            <a:ext cx="10515600" cy="4418142"/>
          </a:xfrm>
        </p:spPr>
        <p:txBody>
          <a:bodyPr>
            <a:noAutofit/>
          </a:bodyPr>
          <a:lstStyle/>
          <a:p>
            <a:pPr marL="0" indent="0">
              <a:buNone/>
            </a:pPr>
            <a:r>
              <a:rPr lang="en-US" sz="2400" u="sng" dirty="0"/>
              <a:t>Horror</a:t>
            </a:r>
            <a:r>
              <a:rPr lang="en-US" sz="2400" dirty="0"/>
              <a:t> specializes in provoking </a:t>
            </a:r>
            <a:r>
              <a:rPr lang="en-US" sz="2400" i="1" dirty="0"/>
              <a:t>fear</a:t>
            </a:r>
            <a:r>
              <a:rPr lang="en-US" sz="2400" dirty="0"/>
              <a:t> pursuant to threats of harm, but it also arouses </a:t>
            </a:r>
            <a:r>
              <a:rPr lang="en-US" sz="2400" i="1" dirty="0"/>
              <a:t>disgust</a:t>
            </a:r>
            <a:r>
              <a:rPr lang="en-US" sz="2400" dirty="0"/>
              <a:t> because the monsters that threaten the lives of the protagonists are “unclean, reviling, loathsome by their very nature” often because they lack features they should have (spider is too big, Frankenstein has parts from different bodies and wasn’t naturally alive, are insect-like but also humanlike, thus mixing features that normally don’t go together, etc.) (the Alien in </a:t>
            </a:r>
            <a:r>
              <a:rPr lang="en-US" sz="2400" i="1" dirty="0"/>
              <a:t>Alien</a:t>
            </a:r>
            <a:r>
              <a:rPr lang="en-US" sz="2400" dirty="0"/>
              <a:t>; the swamp monster; the Thing, etc.).</a:t>
            </a:r>
          </a:p>
          <a:p>
            <a:pPr marL="0" indent="0">
              <a:buNone/>
            </a:pPr>
            <a:r>
              <a:rPr lang="en-US" sz="2400" u="sng" dirty="0"/>
              <a:t>Suspense</a:t>
            </a:r>
            <a:r>
              <a:rPr lang="en-US" sz="2400" dirty="0"/>
              <a:t> specializes in especially arresting scenes that provoke/arouse a feeling of </a:t>
            </a:r>
            <a:r>
              <a:rPr lang="en-US" sz="2400" i="1" dirty="0"/>
              <a:t>suspense</a:t>
            </a:r>
            <a:r>
              <a:rPr lang="en-US" sz="2400" dirty="0"/>
              <a:t>, which is a </a:t>
            </a:r>
            <a:r>
              <a:rPr lang="en-US" sz="2400" i="1" dirty="0"/>
              <a:t>future-oriented </a:t>
            </a:r>
            <a:r>
              <a:rPr lang="en-US" sz="2400" dirty="0"/>
              <a:t>emotion where an outcome that lies in the future </a:t>
            </a:r>
            <a:r>
              <a:rPr lang="en-US" sz="2400" i="1" dirty="0"/>
              <a:t>is endangered</a:t>
            </a:r>
            <a:r>
              <a:rPr lang="en-US" sz="2400" dirty="0"/>
              <a:t>.</a:t>
            </a:r>
          </a:p>
        </p:txBody>
      </p:sp>
    </p:spTree>
    <p:extLst>
      <p:ext uri="{BB962C8B-B14F-4D97-AF65-F5344CB8AC3E}">
        <p14:creationId xmlns:p14="http://schemas.microsoft.com/office/powerpoint/2010/main" val="383103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7C878-F1FA-44FB-86A7-339F5723592F}"/>
              </a:ext>
            </a:extLst>
          </p:cNvPr>
          <p:cNvSpPr>
            <a:spLocks noGrp="1"/>
          </p:cNvSpPr>
          <p:nvPr>
            <p:ph type="title"/>
          </p:nvPr>
        </p:nvSpPr>
        <p:spPr>
          <a:xfrm>
            <a:off x="838200" y="328056"/>
            <a:ext cx="10515600" cy="425706"/>
          </a:xfrm>
        </p:spPr>
        <p:txBody>
          <a:bodyPr>
            <a:normAutofit fontScale="90000"/>
          </a:bodyPr>
          <a:lstStyle/>
          <a:p>
            <a:pPr algn="ctr"/>
            <a:r>
              <a:rPr lang="en-US" sz="3200" b="1" dirty="0"/>
              <a:t>Film and Affect</a:t>
            </a:r>
          </a:p>
        </p:txBody>
      </p:sp>
      <p:sp>
        <p:nvSpPr>
          <p:cNvPr id="3" name="Content Placeholder 2">
            <a:extLst>
              <a:ext uri="{FF2B5EF4-FFF2-40B4-BE49-F238E27FC236}">
                <a16:creationId xmlns:a16="http://schemas.microsoft.com/office/drawing/2014/main" id="{44BDCB7A-9EDF-4D28-B956-39A9E3900F9E}"/>
              </a:ext>
            </a:extLst>
          </p:cNvPr>
          <p:cNvSpPr>
            <a:spLocks noGrp="1"/>
          </p:cNvSpPr>
          <p:nvPr>
            <p:ph idx="1"/>
          </p:nvPr>
        </p:nvSpPr>
        <p:spPr>
          <a:xfrm>
            <a:off x="838200" y="784053"/>
            <a:ext cx="10515600" cy="5745891"/>
          </a:xfrm>
        </p:spPr>
        <p:txBody>
          <a:bodyPr>
            <a:noAutofit/>
          </a:bodyPr>
          <a:lstStyle/>
          <a:p>
            <a:pPr marL="0" indent="0" algn="ctr">
              <a:lnSpc>
                <a:spcPts val="2400"/>
              </a:lnSpc>
              <a:buNone/>
            </a:pPr>
            <a:r>
              <a:rPr lang="en-US" sz="2400" dirty="0"/>
              <a:t>“…</a:t>
            </a:r>
            <a:r>
              <a:rPr lang="en-US" sz="2400" i="1" dirty="0"/>
              <a:t>affect</a:t>
            </a:r>
            <a:r>
              <a:rPr lang="en-US" sz="2400" dirty="0"/>
              <a:t> is the glue that holds the audience’s attention to the screen on a moment-to-moment basis.”[217Lt]</a:t>
            </a:r>
          </a:p>
          <a:p>
            <a:pPr marL="0" indent="0" algn="ctr">
              <a:lnSpc>
                <a:spcPts val="2400"/>
              </a:lnSpc>
              <a:buNone/>
            </a:pPr>
            <a:r>
              <a:rPr lang="en-US" sz="2400" dirty="0"/>
              <a:t>But </a:t>
            </a:r>
            <a:r>
              <a:rPr lang="en-US" sz="2400" b="1" i="1" dirty="0"/>
              <a:t>what is </a:t>
            </a:r>
            <a:r>
              <a:rPr lang="en-US" sz="2400" dirty="0"/>
              <a:t>‘Affect’?</a:t>
            </a:r>
          </a:p>
          <a:p>
            <a:pPr marL="0" indent="0">
              <a:lnSpc>
                <a:spcPts val="2400"/>
              </a:lnSpc>
              <a:buNone/>
            </a:pPr>
            <a:r>
              <a:rPr lang="en-US" sz="2400" dirty="0"/>
              <a:t>For Carroll, </a:t>
            </a:r>
            <a:r>
              <a:rPr lang="en-US" sz="2400" i="1" dirty="0"/>
              <a:t>affect </a:t>
            </a:r>
            <a:r>
              <a:rPr lang="en-US" sz="2400" dirty="0"/>
              <a:t>is anything that</a:t>
            </a:r>
          </a:p>
          <a:p>
            <a:pPr marL="0" indent="0">
              <a:lnSpc>
                <a:spcPts val="2400"/>
              </a:lnSpc>
              <a:buNone/>
            </a:pPr>
            <a:r>
              <a:rPr lang="en-US" sz="2400" dirty="0"/>
              <a:t>	a) would usually fall under the common usage of the word ‘emotion’</a:t>
            </a:r>
          </a:p>
          <a:p>
            <a:pPr marL="0" indent="0">
              <a:lnSpc>
                <a:spcPts val="2400"/>
              </a:lnSpc>
              <a:buNone/>
            </a:pPr>
            <a:r>
              <a:rPr lang="en-US" sz="2400" dirty="0"/>
              <a:t>	b) </a:t>
            </a:r>
            <a:r>
              <a:rPr lang="en-US" sz="2400" i="1" dirty="0"/>
              <a:t>does NOT </a:t>
            </a:r>
            <a:r>
              <a:rPr lang="en-US" sz="2400" dirty="0"/>
              <a:t>count as what </a:t>
            </a:r>
            <a:r>
              <a:rPr lang="en-US" sz="2400" i="1" dirty="0"/>
              <a:t>he </a:t>
            </a:r>
            <a:r>
              <a:rPr lang="en-US" sz="2400" dirty="0"/>
              <a:t>prefers to reserve as the meaning of the world ‘emotion’</a:t>
            </a:r>
          </a:p>
          <a:p>
            <a:pPr marL="0" indent="0">
              <a:lnSpc>
                <a:spcPts val="2400"/>
              </a:lnSpc>
              <a:buNone/>
            </a:pPr>
            <a:r>
              <a:rPr lang="en-US" sz="2400" dirty="0"/>
              <a:t>	c) What ‘emotion’ NC-style means: “</a:t>
            </a:r>
            <a:r>
              <a:rPr lang="en-US" sz="2400" i="1" dirty="0"/>
              <a:t>cognitive emotions</a:t>
            </a:r>
            <a:r>
              <a:rPr lang="en-US" sz="2400" dirty="0"/>
              <a:t> (i.e., affects that include cognitive elements).”</a:t>
            </a:r>
          </a:p>
          <a:p>
            <a:pPr marL="0" indent="0">
              <a:lnSpc>
                <a:spcPts val="2400"/>
              </a:lnSpc>
              <a:buNone/>
            </a:pPr>
            <a:r>
              <a:rPr lang="en-US" sz="2400" dirty="0"/>
              <a:t>	d) Examples of NC-style emotions: fear, anger, patriotism, horror, admiration, sorrow, indignation, pity, envy, jealousy, reverence, awe, hatred, love, anxiety, shame, embarrassment, humiliation, comic amusement.</a:t>
            </a:r>
          </a:p>
          <a:p>
            <a:pPr marL="0" indent="0">
              <a:lnSpc>
                <a:spcPts val="2400"/>
              </a:lnSpc>
              <a:buNone/>
            </a:pPr>
            <a:r>
              <a:rPr lang="en-US" sz="2400" dirty="0"/>
              <a:t>	e) Examples of NC-style “cognitively impenetrable” ‘affects’: instinctual responses [the startle response], kinesthetic turbulence [squirming in your seat], sexual arousal, phobic responses, PTSD responses to onscreen events that constitute triggers, etc.</a:t>
            </a:r>
          </a:p>
        </p:txBody>
      </p:sp>
    </p:spTree>
    <p:extLst>
      <p:ext uri="{BB962C8B-B14F-4D97-AF65-F5344CB8AC3E}">
        <p14:creationId xmlns:p14="http://schemas.microsoft.com/office/powerpoint/2010/main" val="429493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CB7A-9EDF-4D28-B956-39A9E3900F9E}"/>
              </a:ext>
            </a:extLst>
          </p:cNvPr>
          <p:cNvSpPr>
            <a:spLocks noGrp="1"/>
          </p:cNvSpPr>
          <p:nvPr>
            <p:ph idx="1"/>
          </p:nvPr>
        </p:nvSpPr>
        <p:spPr>
          <a:xfrm>
            <a:off x="838200" y="586066"/>
            <a:ext cx="10515600" cy="5814734"/>
          </a:xfrm>
        </p:spPr>
        <p:txBody>
          <a:bodyPr>
            <a:noAutofit/>
          </a:bodyPr>
          <a:lstStyle/>
          <a:p>
            <a:pPr marL="0" indent="0">
              <a:buNone/>
            </a:pPr>
            <a:r>
              <a:rPr lang="en-US" dirty="0"/>
              <a:t>How do NC-style ‘emotions’ differ from the startle response, sexual response, phobic responses, etc.?</a:t>
            </a:r>
          </a:p>
          <a:p>
            <a:pPr marL="0" indent="0">
              <a:buNone/>
            </a:pPr>
            <a:r>
              <a:rPr lang="en-US" dirty="0"/>
              <a:t>	</a:t>
            </a:r>
            <a:r>
              <a:rPr lang="en-US" i="1" dirty="0"/>
              <a:t>Answer: </a:t>
            </a:r>
            <a:r>
              <a:rPr lang="en-US" dirty="0"/>
              <a:t>they are </a:t>
            </a:r>
            <a:r>
              <a:rPr lang="en-US" b="1" dirty="0"/>
              <a:t>not mediated [much at least] by thought</a:t>
            </a:r>
            <a:endParaRPr lang="en-US" dirty="0"/>
          </a:p>
          <a:p>
            <a:pPr marL="0" indent="0">
              <a:buNone/>
            </a:pPr>
            <a:r>
              <a:rPr lang="en-US" sz="2400" dirty="0"/>
              <a:t>Consider each of the following NC-style ‘emotions’ and ask yourself: is each of these </a:t>
            </a:r>
            <a:r>
              <a:rPr lang="en-US" sz="2400" i="1" dirty="0"/>
              <a:t>really </a:t>
            </a:r>
            <a:r>
              <a:rPr lang="en-US" sz="2400" b="1" i="1" dirty="0"/>
              <a:t>mediated by</a:t>
            </a:r>
            <a:r>
              <a:rPr lang="en-US" sz="2400" b="1" dirty="0"/>
              <a:t> </a:t>
            </a:r>
            <a:r>
              <a:rPr lang="en-US" sz="2400" dirty="0"/>
              <a:t>thinking/thoughts (so the emotion requires thinking as part of having/getting to the emotion)?</a:t>
            </a:r>
          </a:p>
          <a:p>
            <a:pPr marL="0" indent="0">
              <a:buNone/>
            </a:pPr>
            <a:r>
              <a:rPr lang="en-US" sz="2400" dirty="0"/>
              <a:t>Fear?</a:t>
            </a:r>
          </a:p>
          <a:p>
            <a:pPr marL="0" indent="0">
              <a:buNone/>
            </a:pPr>
            <a:r>
              <a:rPr lang="en-US" sz="2400" dirty="0"/>
              <a:t>Anger?</a:t>
            </a:r>
          </a:p>
          <a:p>
            <a:pPr marL="0" indent="0">
              <a:buNone/>
            </a:pPr>
            <a:r>
              <a:rPr lang="en-US" sz="2400" dirty="0"/>
              <a:t>Horror?</a:t>
            </a:r>
          </a:p>
          <a:p>
            <a:pPr marL="0" indent="0">
              <a:buNone/>
            </a:pPr>
            <a:r>
              <a:rPr lang="en-US" sz="2400" dirty="0"/>
              <a:t>Admiration?</a:t>
            </a:r>
          </a:p>
          <a:p>
            <a:pPr marL="0" indent="0">
              <a:buNone/>
            </a:pPr>
            <a:r>
              <a:rPr lang="en-US" sz="2400" dirty="0"/>
              <a:t>Sorrow?</a:t>
            </a:r>
          </a:p>
          <a:p>
            <a:pPr marL="0" indent="0">
              <a:buNone/>
            </a:pPr>
            <a:r>
              <a:rPr lang="en-US" sz="2400" dirty="0"/>
              <a:t>Pity?</a:t>
            </a:r>
          </a:p>
          <a:p>
            <a:pPr marL="0" indent="0">
              <a:buNone/>
            </a:pPr>
            <a:r>
              <a:rPr lang="en-US" sz="2400" dirty="0"/>
              <a:t>Envy?</a:t>
            </a:r>
          </a:p>
        </p:txBody>
      </p:sp>
    </p:spTree>
    <p:extLst>
      <p:ext uri="{BB962C8B-B14F-4D97-AF65-F5344CB8AC3E}">
        <p14:creationId xmlns:p14="http://schemas.microsoft.com/office/powerpoint/2010/main" val="17837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1000"/>
                                        <p:tgtEl>
                                          <p:spTgt spid="3">
                                            <p:txEl>
                                              <p:pRg st="9" end="9"/>
                                            </p:txEl>
                                          </p:spTgt>
                                        </p:tgtEl>
                                      </p:cBhvr>
                                    </p:animEffect>
                                    <p:anim calcmode="lin" valueType="num">
                                      <p:cBhvr>
                                        <p:cTn id="6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72BD-5F9C-44AF-A44E-C28336DFAAFB}"/>
              </a:ext>
            </a:extLst>
          </p:cNvPr>
          <p:cNvSpPr>
            <a:spLocks noGrp="1"/>
          </p:cNvSpPr>
          <p:nvPr>
            <p:ph type="title"/>
          </p:nvPr>
        </p:nvSpPr>
        <p:spPr>
          <a:xfrm>
            <a:off x="838200" y="365126"/>
            <a:ext cx="10515600" cy="734626"/>
          </a:xfrm>
        </p:spPr>
        <p:txBody>
          <a:bodyPr>
            <a:normAutofit/>
          </a:bodyPr>
          <a:lstStyle/>
          <a:p>
            <a:pPr algn="ctr">
              <a:lnSpc>
                <a:spcPts val="2800"/>
              </a:lnSpc>
              <a:spcBef>
                <a:spcPts val="1200"/>
              </a:spcBef>
              <a:spcAft>
                <a:spcPts val="1200"/>
              </a:spcAft>
            </a:pPr>
            <a:r>
              <a:rPr lang="en-US" b="1" dirty="0"/>
              <a:t>Film and Emotion</a:t>
            </a:r>
            <a:endParaRPr lang="en-US" sz="2700" dirty="0"/>
          </a:p>
        </p:txBody>
      </p:sp>
      <p:sp>
        <p:nvSpPr>
          <p:cNvPr id="3" name="Content Placeholder 2">
            <a:extLst>
              <a:ext uri="{FF2B5EF4-FFF2-40B4-BE49-F238E27FC236}">
                <a16:creationId xmlns:a16="http://schemas.microsoft.com/office/drawing/2014/main" id="{30636842-2CC2-41C4-8F41-C26C48F616A5}"/>
              </a:ext>
            </a:extLst>
          </p:cNvPr>
          <p:cNvSpPr>
            <a:spLocks noGrp="1"/>
          </p:cNvSpPr>
          <p:nvPr>
            <p:ph idx="1"/>
          </p:nvPr>
        </p:nvSpPr>
        <p:spPr>
          <a:xfrm>
            <a:off x="838200" y="1099752"/>
            <a:ext cx="10515600" cy="5004486"/>
          </a:xfrm>
        </p:spPr>
        <p:txBody>
          <a:bodyPr>
            <a:normAutofit fontScale="92500" lnSpcReduction="20000"/>
          </a:bodyPr>
          <a:lstStyle/>
          <a:p>
            <a:pPr marL="0" indent="0">
              <a:buNone/>
            </a:pPr>
            <a:r>
              <a:rPr lang="en-US" dirty="0"/>
              <a:t>“…garden-variety emotions, like anger, fear, hatred, sorrow … are central constituents of the film experience as we know it.” [218Rt]</a:t>
            </a:r>
          </a:p>
          <a:p>
            <a:pPr marL="0" indent="0">
              <a:buNone/>
            </a:pPr>
            <a:r>
              <a:rPr lang="en-US" dirty="0"/>
              <a:t>These core emotions </a:t>
            </a:r>
            <a:r>
              <a:rPr lang="en-US" i="1" dirty="0"/>
              <a:t>pull us forward through the story</a:t>
            </a:r>
            <a:r>
              <a:rPr lang="en-US" dirty="0"/>
              <a:t>.</a:t>
            </a:r>
          </a:p>
          <a:p>
            <a:pPr marL="0" indent="0">
              <a:buNone/>
            </a:pPr>
            <a:r>
              <a:rPr lang="en-US" dirty="0"/>
              <a:t>NC thinks it is the “’darker emotions’, like anger, hatred, and revenge [that] provide the cement that hold our attention on the popular movies we consume.”</a:t>
            </a:r>
          </a:p>
          <a:p>
            <a:pPr marL="0" indent="0">
              <a:buNone/>
            </a:pPr>
            <a:r>
              <a:rPr lang="en-US" dirty="0"/>
              <a:t>	True?</a:t>
            </a:r>
          </a:p>
          <a:p>
            <a:pPr marL="0" indent="0">
              <a:buNone/>
            </a:pPr>
            <a:r>
              <a:rPr lang="en-US" dirty="0"/>
              <a:t>Emotion is so pervasive in film, we often don’t notice it as it develops and forms a big part of the phenomenology of film experience.</a:t>
            </a:r>
          </a:p>
          <a:p>
            <a:pPr marL="0" indent="0">
              <a:buNone/>
            </a:pPr>
            <a:r>
              <a:rPr lang="en-US" dirty="0">
                <a:highlight>
                  <a:srgbClr val="FFFF00"/>
                </a:highlight>
              </a:rPr>
              <a:t>JP: we should be thinking about to what extent NC’s characterization of these garden-variety emotions as </a:t>
            </a:r>
            <a:r>
              <a:rPr lang="en-US" u="sng" dirty="0">
                <a:highlight>
                  <a:srgbClr val="FFFF00"/>
                </a:highlight>
              </a:rPr>
              <a:t>underwriting our experience of most films</a:t>
            </a:r>
            <a:r>
              <a:rPr lang="en-US" dirty="0">
                <a:highlight>
                  <a:srgbClr val="FFFF00"/>
                </a:highlight>
              </a:rPr>
              <a:t> is true.</a:t>
            </a:r>
          </a:p>
          <a:p>
            <a:pPr marL="0" indent="0">
              <a:buNone/>
            </a:pPr>
            <a:r>
              <a:rPr lang="en-US" dirty="0">
                <a:highlight>
                  <a:srgbClr val="FFFF00"/>
                </a:highlight>
              </a:rPr>
              <a:t>Can we think of counterexamples: films in which our experience is not driven by emotion?</a:t>
            </a:r>
          </a:p>
        </p:txBody>
      </p:sp>
    </p:spTree>
    <p:extLst>
      <p:ext uri="{BB962C8B-B14F-4D97-AF65-F5344CB8AC3E}">
        <p14:creationId xmlns:p14="http://schemas.microsoft.com/office/powerpoint/2010/main" val="309880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618545"/>
            <a:ext cx="10515600" cy="5620909"/>
          </a:xfrm>
        </p:spPr>
        <p:txBody>
          <a:bodyPr>
            <a:normAutofit/>
          </a:bodyPr>
          <a:lstStyle/>
          <a:p>
            <a:pPr marL="0" indent="0" algn="ctr">
              <a:lnSpc>
                <a:spcPts val="2400"/>
              </a:lnSpc>
              <a:buNone/>
            </a:pPr>
            <a:r>
              <a:rPr lang="en-US" sz="2400" b="1" dirty="0"/>
              <a:t>Again: What is an Emotion?</a:t>
            </a:r>
          </a:p>
          <a:p>
            <a:pPr marL="0" indent="0">
              <a:lnSpc>
                <a:spcPts val="2400"/>
              </a:lnSpc>
              <a:buNone/>
            </a:pPr>
            <a:r>
              <a:rPr lang="en-US" dirty="0"/>
              <a:t>Alternatives to NC’s view:</a:t>
            </a:r>
          </a:p>
          <a:p>
            <a:pPr marL="0" indent="0">
              <a:lnSpc>
                <a:spcPts val="2400"/>
              </a:lnSpc>
              <a:buNone/>
            </a:pPr>
            <a:r>
              <a:rPr lang="en-US" dirty="0"/>
              <a:t>    #1: Emotion = Bodily-Feeling</a:t>
            </a:r>
          </a:p>
          <a:p>
            <a:pPr marL="0" indent="0">
              <a:lnSpc>
                <a:spcPts val="2400"/>
              </a:lnSpc>
              <a:buNone/>
            </a:pPr>
            <a:r>
              <a:rPr lang="en-US" sz="2400" dirty="0"/>
              <a:t>	   </a:t>
            </a:r>
            <a:r>
              <a:rPr lang="en-US" u="sng" dirty="0"/>
              <a:t>Problem</a:t>
            </a:r>
            <a:r>
              <a:rPr lang="en-US" dirty="0"/>
              <a:t>: Excludes cognition from the emotional complex</a:t>
            </a:r>
          </a:p>
          <a:p>
            <a:pPr marL="0" indent="0">
              <a:lnSpc>
                <a:spcPts val="2400"/>
              </a:lnSpc>
              <a:buNone/>
            </a:pPr>
            <a:r>
              <a:rPr lang="en-US" sz="2400" dirty="0"/>
              <a:t>     </a:t>
            </a:r>
            <a:r>
              <a:rPr lang="en-US" dirty="0"/>
              <a:t>#2: James-Lange Theory: Emotion = ‘perception of a bodily state’</a:t>
            </a:r>
          </a:p>
          <a:p>
            <a:pPr marL="0" indent="0">
              <a:lnSpc>
                <a:spcPts val="2400"/>
              </a:lnSpc>
              <a:buNone/>
            </a:pPr>
            <a:r>
              <a:rPr lang="en-US" dirty="0"/>
              <a:t>	  </a:t>
            </a:r>
            <a:r>
              <a:rPr lang="en-US" u="sng" dirty="0"/>
              <a:t>Problem</a:t>
            </a:r>
            <a:r>
              <a:rPr lang="en-US" dirty="0"/>
              <a:t>: Puts cognition in the wrong place (in the</a:t>
            </a:r>
          </a:p>
          <a:p>
            <a:pPr marL="0" indent="0">
              <a:lnSpc>
                <a:spcPts val="2400"/>
              </a:lnSpc>
              <a:buNone/>
            </a:pPr>
            <a:r>
              <a:rPr lang="en-US" i="1" dirty="0"/>
              <a:t>	  consciousness </a:t>
            </a:r>
            <a:r>
              <a:rPr lang="en-US" dirty="0"/>
              <a:t>of a bodily state instead of in the</a:t>
            </a:r>
          </a:p>
          <a:p>
            <a:pPr marL="0" indent="0">
              <a:lnSpc>
                <a:spcPts val="2400"/>
              </a:lnSpc>
              <a:buNone/>
            </a:pPr>
            <a:r>
              <a:rPr lang="en-US" dirty="0"/>
              <a:t>	  set of thoughts, beliefs, interpretations of events/situations</a:t>
            </a:r>
          </a:p>
          <a:p>
            <a:pPr marL="0" indent="0">
              <a:lnSpc>
                <a:spcPts val="2400"/>
              </a:lnSpc>
              <a:buNone/>
            </a:pPr>
            <a:r>
              <a:rPr lang="en-US" dirty="0"/>
              <a:t>	  that </a:t>
            </a:r>
            <a:r>
              <a:rPr lang="en-US" i="1" dirty="0"/>
              <a:t>cause </a:t>
            </a:r>
            <a:r>
              <a:rPr lang="en-US" dirty="0"/>
              <a:t>the bodily state [as in the case of the spurned</a:t>
            </a:r>
          </a:p>
          <a:p>
            <a:pPr marL="0" indent="0">
              <a:lnSpc>
                <a:spcPts val="2400"/>
              </a:lnSpc>
              <a:buNone/>
            </a:pPr>
            <a:r>
              <a:rPr lang="en-US" dirty="0"/>
              <a:t>	  lover])… “You can’t be angry if there is no one who is the object</a:t>
            </a:r>
          </a:p>
          <a:p>
            <a:pPr marL="0" indent="0">
              <a:lnSpc>
                <a:spcPts val="2400"/>
              </a:lnSpc>
              <a:buNone/>
            </a:pPr>
            <a:r>
              <a:rPr lang="en-US" dirty="0"/>
              <a:t>	  of your anger”</a:t>
            </a:r>
            <a:endParaRPr lang="en-US" sz="2400" dirty="0"/>
          </a:p>
        </p:txBody>
      </p:sp>
    </p:spTree>
    <p:extLst>
      <p:ext uri="{BB962C8B-B14F-4D97-AF65-F5344CB8AC3E}">
        <p14:creationId xmlns:p14="http://schemas.microsoft.com/office/powerpoint/2010/main" val="159779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additive="base">
                                        <p:cTn id="5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 calcmode="lin" valueType="num">
                                      <p:cBhvr additive="base">
                                        <p:cTn id="6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618545"/>
            <a:ext cx="10515600" cy="5620909"/>
          </a:xfrm>
        </p:spPr>
        <p:txBody>
          <a:bodyPr>
            <a:normAutofit/>
          </a:bodyPr>
          <a:lstStyle/>
          <a:p>
            <a:pPr marL="0" indent="0">
              <a:buNone/>
            </a:pPr>
            <a:r>
              <a:rPr lang="en-US" b="1" dirty="0"/>
              <a:t>NC’s point</a:t>
            </a:r>
            <a:r>
              <a:rPr lang="en-US" dirty="0"/>
              <a:t>: while phenomenological qualia and bodily states can </a:t>
            </a:r>
            <a:r>
              <a:rPr lang="en-US" i="1" dirty="0"/>
              <a:t>attend </a:t>
            </a:r>
            <a:r>
              <a:rPr lang="en-US" dirty="0"/>
              <a:t>an emotion, emotions are both </a:t>
            </a:r>
            <a:r>
              <a:rPr lang="en-US" i="1" dirty="0"/>
              <a:t>directed </a:t>
            </a:r>
            <a:r>
              <a:rPr lang="en-US" dirty="0"/>
              <a:t>and </a:t>
            </a:r>
            <a:r>
              <a:rPr lang="en-US" i="1" dirty="0"/>
              <a:t>have an object </a:t>
            </a:r>
            <a:r>
              <a:rPr lang="en-US" b="1" dirty="0"/>
              <a:t>to which</a:t>
            </a:r>
            <a:r>
              <a:rPr lang="en-US" dirty="0"/>
              <a:t> they are directed (this requires thought/propositional attitudes/ beliefs/interpretations of events/situations)</a:t>
            </a:r>
          </a:p>
          <a:p>
            <a:pPr marL="0" indent="0">
              <a:buNone/>
            </a:pPr>
            <a:r>
              <a:rPr lang="en-US" dirty="0">
                <a:solidFill>
                  <a:srgbClr val="FF0000"/>
                </a:solidFill>
              </a:rPr>
              <a:t>To be angry at my lover I must believe/imagine my lover has wronged me, and that belief, imagined state of affairs stands as </a:t>
            </a:r>
            <a:r>
              <a:rPr lang="en-US" b="1" dirty="0">
                <a:solidFill>
                  <a:srgbClr val="FF0000"/>
                </a:solidFill>
              </a:rPr>
              <a:t>the cause</a:t>
            </a:r>
            <a:r>
              <a:rPr lang="en-US" dirty="0">
                <a:solidFill>
                  <a:srgbClr val="FF0000"/>
                </a:solidFill>
              </a:rPr>
              <a:t> of my bodily state.</a:t>
            </a:r>
          </a:p>
          <a:p>
            <a:pPr marL="0" indent="0">
              <a:buNone/>
            </a:pPr>
            <a:r>
              <a:rPr lang="en-US" dirty="0"/>
              <a:t>This puts paid to the Emotion-as-Bodily-Feeling Theory.</a:t>
            </a:r>
          </a:p>
          <a:p>
            <a:pPr marL="0" indent="0">
              <a:buNone/>
            </a:pPr>
            <a:r>
              <a:rPr lang="en-US" dirty="0"/>
              <a:t>The James-Lange Theory says that I witness a friend being hit by a car, my body responds and when I notice the state of my body, </a:t>
            </a:r>
            <a:r>
              <a:rPr lang="en-US" b="1" dirty="0"/>
              <a:t>I interpret them</a:t>
            </a:r>
            <a:r>
              <a:rPr lang="en-US" dirty="0"/>
              <a:t> as </a:t>
            </a:r>
            <a:r>
              <a:rPr lang="en-US" u="sng" dirty="0"/>
              <a:t>sadness</a:t>
            </a:r>
            <a:r>
              <a:rPr lang="en-US" dirty="0"/>
              <a:t>. Only </a:t>
            </a:r>
            <a:r>
              <a:rPr lang="en-US" u="sng" dirty="0"/>
              <a:t>then</a:t>
            </a:r>
            <a:r>
              <a:rPr lang="en-US" dirty="0"/>
              <a:t> am I SAD.</a:t>
            </a:r>
          </a:p>
          <a:p>
            <a:pPr marL="0" indent="0">
              <a:buNone/>
            </a:pPr>
            <a:r>
              <a:rPr lang="en-US" dirty="0"/>
              <a:t>Implausible.</a:t>
            </a:r>
          </a:p>
        </p:txBody>
      </p:sp>
    </p:spTree>
    <p:extLst>
      <p:ext uri="{BB962C8B-B14F-4D97-AF65-F5344CB8AC3E}">
        <p14:creationId xmlns:p14="http://schemas.microsoft.com/office/powerpoint/2010/main" val="342038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1000"/>
                                        <p:tgtEl>
                                          <p:spTgt spid="3">
                                            <p:txEl>
                                              <p:pRg st="4" end="4"/>
                                            </p:txEl>
                                          </p:spTgt>
                                        </p:tgtEl>
                                      </p:cBhvr>
                                    </p:animEffect>
                                    <p:anim calcmode="lin" valueType="num">
                                      <p:cBhvr>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1037967"/>
            <a:ext cx="10515600" cy="4782065"/>
          </a:xfrm>
        </p:spPr>
        <p:txBody>
          <a:bodyPr>
            <a:normAutofit/>
          </a:bodyPr>
          <a:lstStyle/>
          <a:p>
            <a:pPr marL="0" indent="0">
              <a:lnSpc>
                <a:spcPts val="2400"/>
              </a:lnSpc>
              <a:buNone/>
            </a:pPr>
            <a:r>
              <a:rPr lang="en-US" sz="2400" dirty="0"/>
              <a:t>#3: NC’s Theory: Emotion = An Affect that is Caused by a Cognition (belief or belief-like state) and thereby </a:t>
            </a:r>
            <a:r>
              <a:rPr lang="en-US" sz="2400" u="sng" dirty="0"/>
              <a:t>has intentionality</a:t>
            </a:r>
            <a:r>
              <a:rPr lang="en-US" sz="2400" dirty="0"/>
              <a:t> (= “is </a:t>
            </a:r>
            <a:r>
              <a:rPr lang="en-US" sz="2400" b="1" dirty="0"/>
              <a:t>directed at an object</a:t>
            </a:r>
            <a:r>
              <a:rPr lang="en-US" sz="2400" dirty="0"/>
              <a:t>”) and where the cognition </a:t>
            </a:r>
            <a:r>
              <a:rPr lang="en-US" sz="2400" b="1" dirty="0"/>
              <a:t>plays a role in identifying what emotional state we are in</a:t>
            </a:r>
            <a:r>
              <a:rPr lang="en-US" sz="2400" dirty="0"/>
              <a:t> (e.g. the knot in my stomach and the ache in my solar plexus is due to my having been betrayed by my lover, which I cognize under the category of ‘wrongs done to me’ and see that I am </a:t>
            </a:r>
            <a:r>
              <a:rPr lang="en-US" sz="2400" u="sng" dirty="0"/>
              <a:t>grief-stricken due to the disloyalty of my lover</a:t>
            </a:r>
            <a:r>
              <a:rPr lang="en-US" sz="2400" dirty="0"/>
              <a:t>.</a:t>
            </a:r>
          </a:p>
          <a:p>
            <a:pPr marL="0" indent="0">
              <a:lnSpc>
                <a:spcPts val="2400"/>
              </a:lnSpc>
              <a:buNone/>
            </a:pPr>
            <a:r>
              <a:rPr lang="en-US" sz="2400" dirty="0"/>
              <a:t>    #3b: addendum: all cognitions associated with emotional response have a </a:t>
            </a:r>
            <a:r>
              <a:rPr lang="en-US" sz="2400" b="1" dirty="0"/>
              <a:t>criterion of</a:t>
            </a:r>
            <a:r>
              <a:rPr lang="en-US" sz="2400" dirty="0"/>
              <a:t> </a:t>
            </a:r>
            <a:r>
              <a:rPr lang="en-US" sz="2400" b="1" dirty="0"/>
              <a:t>appropriateness (or </a:t>
            </a:r>
            <a:r>
              <a:rPr lang="en-US" sz="2400" b="1" dirty="0" err="1"/>
              <a:t>subsumption</a:t>
            </a:r>
            <a:r>
              <a:rPr lang="en-US" sz="2400" b="1" dirty="0"/>
              <a:t> under certain essentially defined categories)</a:t>
            </a:r>
            <a:r>
              <a:rPr lang="en-US" sz="2400" dirty="0"/>
              <a:t> associated with them.</a:t>
            </a:r>
          </a:p>
          <a:p>
            <a:pPr marL="0" indent="0">
              <a:lnSpc>
                <a:spcPts val="2400"/>
              </a:lnSpc>
              <a:buNone/>
            </a:pPr>
            <a:r>
              <a:rPr lang="en-US" sz="2400" dirty="0"/>
              <a:t>    Anger arises in conjunction with a criterion of </a:t>
            </a:r>
            <a:r>
              <a:rPr lang="en-US" sz="2400" i="1" dirty="0"/>
              <a:t>wrongs done to me</a:t>
            </a:r>
            <a:endParaRPr lang="en-US" sz="2400" dirty="0"/>
          </a:p>
          <a:p>
            <a:pPr marL="0" indent="0">
              <a:lnSpc>
                <a:spcPts val="2400"/>
              </a:lnSpc>
              <a:buNone/>
            </a:pPr>
            <a:r>
              <a:rPr lang="en-US" sz="2400" dirty="0"/>
              <a:t>    Fear arises in conjunction with a criterion of </a:t>
            </a:r>
            <a:r>
              <a:rPr lang="en-US" sz="2400" i="1" dirty="0"/>
              <a:t>what is harmful/dangerous</a:t>
            </a:r>
            <a:r>
              <a:rPr lang="en-US" sz="2400" dirty="0"/>
              <a:t>.</a:t>
            </a:r>
          </a:p>
          <a:p>
            <a:pPr marL="0" indent="0">
              <a:lnSpc>
                <a:spcPts val="2400"/>
              </a:lnSpc>
              <a:buNone/>
            </a:pPr>
            <a:r>
              <a:rPr lang="en-US" sz="2400" dirty="0"/>
              <a:t>    Pity arises in conjunction with a criterion of </a:t>
            </a:r>
            <a:r>
              <a:rPr lang="en-US" sz="2400" i="1" dirty="0"/>
              <a:t>suffering misfortune</a:t>
            </a:r>
            <a:endParaRPr lang="en-US" sz="2400" dirty="0"/>
          </a:p>
          <a:p>
            <a:pPr marL="0" indent="0">
              <a:lnSpc>
                <a:spcPts val="2400"/>
              </a:lnSpc>
              <a:buNone/>
            </a:pPr>
            <a:r>
              <a:rPr lang="en-US" sz="2400" dirty="0"/>
              <a:t>    Envy arises in conjunction with the criterion </a:t>
            </a:r>
            <a:r>
              <a:rPr lang="en-US" sz="2400" i="1" dirty="0"/>
              <a:t>“having what I lack”</a:t>
            </a:r>
            <a:endParaRPr lang="en-US" sz="2400" dirty="0"/>
          </a:p>
          <a:p>
            <a:pPr marL="0" indent="0">
              <a:lnSpc>
                <a:spcPts val="2400"/>
              </a:lnSpc>
              <a:buNone/>
            </a:pPr>
            <a:endParaRPr lang="en-US" sz="2400" dirty="0"/>
          </a:p>
        </p:txBody>
      </p:sp>
    </p:spTree>
    <p:extLst>
      <p:ext uri="{BB962C8B-B14F-4D97-AF65-F5344CB8AC3E}">
        <p14:creationId xmlns:p14="http://schemas.microsoft.com/office/powerpoint/2010/main" val="42945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1612556"/>
            <a:ext cx="10515600" cy="3632887"/>
          </a:xfrm>
        </p:spPr>
        <p:txBody>
          <a:bodyPr>
            <a:normAutofit/>
          </a:bodyPr>
          <a:lstStyle/>
          <a:p>
            <a:pPr marL="0" indent="0">
              <a:lnSpc>
                <a:spcPts val="2400"/>
              </a:lnSpc>
              <a:buNone/>
            </a:pPr>
            <a:r>
              <a:rPr lang="en-US" dirty="0"/>
              <a:t>#3c: emotions must be </a:t>
            </a:r>
            <a:r>
              <a:rPr lang="en-US" i="1" dirty="0"/>
              <a:t>temporal states that endure over a time period</a:t>
            </a:r>
            <a:r>
              <a:rPr lang="en-US" dirty="0"/>
              <a:t>.</a:t>
            </a:r>
          </a:p>
          <a:p>
            <a:pPr marL="0" indent="0">
              <a:lnSpc>
                <a:spcPts val="2400"/>
              </a:lnSpc>
              <a:buNone/>
            </a:pPr>
            <a:r>
              <a:rPr lang="en-US" dirty="0"/>
              <a:t>#3d: emotions “gestalt or organize perception” (fear focuses our attention on the dangerous/harmful object; love focuses our attention on the loved object)</a:t>
            </a:r>
          </a:p>
          <a:p>
            <a:pPr marL="0" indent="0">
              <a:lnSpc>
                <a:spcPts val="2400"/>
              </a:lnSpc>
              <a:buNone/>
            </a:pPr>
            <a:r>
              <a:rPr lang="en-US" dirty="0"/>
              <a:t>       In NC’s wonderful phrase: “emotions </a:t>
            </a:r>
            <a:r>
              <a:rPr lang="en-US" u="sng" dirty="0"/>
              <a:t>manage our attention</a:t>
            </a:r>
            <a:r>
              <a:rPr lang="en-US" dirty="0"/>
              <a:t>”</a:t>
            </a:r>
          </a:p>
          <a:p>
            <a:pPr marL="0" indent="0">
              <a:lnSpc>
                <a:spcPts val="2400"/>
              </a:lnSpc>
              <a:buNone/>
            </a:pPr>
            <a:r>
              <a:rPr lang="en-US" dirty="0"/>
              <a:t>#3e: in directing our attention-perception toward the elements of a situation that support the cognition of the object of the emotion (fear) as subsumable under the appropriate category (harmful/dangerous) </a:t>
            </a:r>
            <a:r>
              <a:rPr lang="en-US" b="1" dirty="0"/>
              <a:t>and lead us to look further for</a:t>
            </a:r>
            <a:r>
              <a:rPr lang="en-US" dirty="0"/>
              <a:t> </a:t>
            </a:r>
            <a:r>
              <a:rPr lang="en-US" b="1" dirty="0"/>
              <a:t>more elements in the situation that are subsumable under that category</a:t>
            </a:r>
            <a:r>
              <a:rPr lang="en-US" dirty="0"/>
              <a:t>.</a:t>
            </a:r>
          </a:p>
          <a:p>
            <a:pPr marL="0" indent="0">
              <a:lnSpc>
                <a:spcPts val="2400"/>
              </a:lnSpc>
              <a:buNone/>
            </a:pPr>
            <a:endParaRPr lang="en-US" dirty="0"/>
          </a:p>
        </p:txBody>
      </p:sp>
    </p:spTree>
    <p:extLst>
      <p:ext uri="{BB962C8B-B14F-4D97-AF65-F5344CB8AC3E}">
        <p14:creationId xmlns:p14="http://schemas.microsoft.com/office/powerpoint/2010/main" val="375426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46EAD-BBCB-4A8F-BE52-1D1216065AB5}"/>
              </a:ext>
            </a:extLst>
          </p:cNvPr>
          <p:cNvSpPr>
            <a:spLocks noGrp="1"/>
          </p:cNvSpPr>
          <p:nvPr>
            <p:ph idx="1"/>
          </p:nvPr>
        </p:nvSpPr>
        <p:spPr>
          <a:xfrm>
            <a:off x="838200" y="618545"/>
            <a:ext cx="10515600" cy="5620909"/>
          </a:xfrm>
        </p:spPr>
        <p:txBody>
          <a:bodyPr>
            <a:normAutofit/>
          </a:bodyPr>
          <a:lstStyle/>
          <a:p>
            <a:pPr marL="0" indent="0">
              <a:lnSpc>
                <a:spcPts val="2400"/>
              </a:lnSpc>
              <a:buNone/>
            </a:pPr>
            <a:r>
              <a:rPr lang="en-US" sz="2400" dirty="0"/>
              <a:t>NC’s theory of emotion applies to film-generated emotions, but there is an </a:t>
            </a:r>
            <a:r>
              <a:rPr lang="en-US" sz="2400" b="1" dirty="0"/>
              <a:t>important difference between everyday-life-activated emotions and film-activated emotions</a:t>
            </a:r>
            <a:r>
              <a:rPr lang="en-US" sz="2400" dirty="0"/>
              <a:t>:</a:t>
            </a:r>
          </a:p>
          <a:p>
            <a:pPr marL="0" indent="0">
              <a:lnSpc>
                <a:spcPts val="2400"/>
              </a:lnSpc>
              <a:buNone/>
            </a:pPr>
            <a:r>
              <a:rPr lang="en-US" sz="2400" dirty="0">
                <a:solidFill>
                  <a:srgbClr val="FF0000"/>
                </a:solidFill>
              </a:rPr>
              <a:t>In everyday life</a:t>
            </a:r>
            <a:r>
              <a:rPr lang="en-US" sz="2400" dirty="0"/>
              <a:t>, we are confronted with “largely unstructured stimuli” and it is only when our apprehension of these stimuli form a basis for </a:t>
            </a:r>
            <a:r>
              <a:rPr lang="en-US" sz="2400" b="1" dirty="0"/>
              <a:t>beliefs or belief-like states </a:t>
            </a:r>
            <a:r>
              <a:rPr lang="en-US" sz="2400" dirty="0"/>
              <a:t>that emotions can arise.</a:t>
            </a:r>
          </a:p>
          <a:p>
            <a:pPr marL="0" indent="0">
              <a:lnSpc>
                <a:spcPts val="2400"/>
              </a:lnSpc>
              <a:buNone/>
            </a:pPr>
            <a:r>
              <a:rPr lang="en-US" sz="2400" dirty="0">
                <a:solidFill>
                  <a:srgbClr val="FF0000"/>
                </a:solidFill>
              </a:rPr>
              <a:t>In film</a:t>
            </a:r>
            <a:r>
              <a:rPr lang="en-US" sz="2400" dirty="0"/>
              <a:t>, the stimuli that confront us are </a:t>
            </a:r>
            <a:r>
              <a:rPr lang="en-US" sz="2400" b="1" dirty="0"/>
              <a:t>already structured by the filmmaker(s)</a:t>
            </a:r>
            <a:r>
              <a:rPr lang="en-US" sz="2400" dirty="0"/>
              <a:t>. The filmmaker(s) have already organized the scenes and sequences to establish </a:t>
            </a:r>
            <a:r>
              <a:rPr lang="en-US" sz="2400" b="1" dirty="0"/>
              <a:t>what features are salient among the film stimuli, </a:t>
            </a:r>
            <a:r>
              <a:rPr lang="en-US" sz="2400" dirty="0"/>
              <a:t>ones that normally evoke certain categories of stimuli that we already associate with familiar emotional states into which we enter as we would if the stimuli in everyday life conformed to those that are appropriate to a certain category that evokes familiar emotional states.</a:t>
            </a:r>
          </a:p>
          <a:p>
            <a:pPr marL="0" indent="0">
              <a:lnSpc>
                <a:spcPts val="2400"/>
              </a:lnSpc>
              <a:buNone/>
            </a:pPr>
            <a:r>
              <a:rPr lang="en-US" sz="2400" dirty="0"/>
              <a:t>What are the </a:t>
            </a:r>
            <a:r>
              <a:rPr lang="en-US" sz="2400" u="sng" dirty="0"/>
              <a:t>means</a:t>
            </a:r>
            <a:r>
              <a:rPr lang="en-US" sz="2400" dirty="0"/>
              <a:t> of these ‘structured stimuli’?</a:t>
            </a:r>
          </a:p>
          <a:p>
            <a:pPr marL="0" indent="0">
              <a:lnSpc>
                <a:spcPts val="2400"/>
              </a:lnSpc>
              <a:buNone/>
            </a:pPr>
            <a:r>
              <a:rPr lang="en-US" sz="2400" dirty="0"/>
              <a:t>They include: </a:t>
            </a:r>
            <a:r>
              <a:rPr lang="en-US" sz="2400" u="sng" dirty="0"/>
              <a:t>camera position and composition, editing, lighting, the use of color, and, of course, acting and the very structure of the script or narrative</a:t>
            </a:r>
            <a:r>
              <a:rPr lang="en-US" sz="2400" dirty="0"/>
              <a:t>.</a:t>
            </a:r>
          </a:p>
          <a:p>
            <a:pPr marL="0" indent="0">
              <a:lnSpc>
                <a:spcPts val="2400"/>
              </a:lnSpc>
              <a:buNone/>
            </a:pPr>
            <a:endParaRPr lang="en-US" sz="2400" dirty="0"/>
          </a:p>
        </p:txBody>
      </p:sp>
    </p:spTree>
    <p:extLst>
      <p:ext uri="{BB962C8B-B14F-4D97-AF65-F5344CB8AC3E}">
        <p14:creationId xmlns:p14="http://schemas.microsoft.com/office/powerpoint/2010/main" val="265538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1991</Words>
  <Application>Microsoft Office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Noël Carroll’s “Film, Emotion, and Genre”</vt:lpstr>
      <vt:lpstr>Film and Affect</vt:lpstr>
      <vt:lpstr>PowerPoint Presentation</vt:lpstr>
      <vt:lpstr>Film and Emotion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Film and Genre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Noël Carroll’s “Film, Emotion, and Genre”</dc:title>
  <dc:creator>Jason Potter</dc:creator>
  <cp:lastModifiedBy>Jason Potter</cp:lastModifiedBy>
  <cp:revision>21</cp:revision>
  <dcterms:created xsi:type="dcterms:W3CDTF">2022-10-10T03:30:21Z</dcterms:created>
  <dcterms:modified xsi:type="dcterms:W3CDTF">2022-10-10T18:09:32Z</dcterms:modified>
</cp:coreProperties>
</file>